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17"/>
  </p:notesMasterIdLst>
  <p:sldIdLst>
    <p:sldId id="279" r:id="rId2"/>
    <p:sldId id="280" r:id="rId3"/>
    <p:sldId id="256" r:id="rId4"/>
    <p:sldId id="257" r:id="rId5"/>
    <p:sldId id="258" r:id="rId6"/>
    <p:sldId id="267" r:id="rId7"/>
    <p:sldId id="266" r:id="rId8"/>
    <p:sldId id="260" r:id="rId9"/>
    <p:sldId id="259" r:id="rId10"/>
    <p:sldId id="281" r:id="rId11"/>
    <p:sldId id="262" r:id="rId12"/>
    <p:sldId id="282" r:id="rId13"/>
    <p:sldId id="274" r:id="rId14"/>
    <p:sldId id="264" r:id="rId15"/>
    <p:sldId id="261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90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4901-1359-478B-BCAF-6B420DC6D68B}" type="datetimeFigureOut">
              <a:rPr lang="tr-TR" smtClean="0"/>
              <a:t>4.12.2020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8C6DC-0C0C-4968-B4DD-B6B3DD97CD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80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28F639-C718-4EB1-A8A1-93424F259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297A6C-EDE5-499F-995C-8052F500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F82DD-0383-4B5E-B424-44C64741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ED0C-77E8-4321-8822-62C8F3F6BE4C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A0AB66-F941-4561-9BD0-F11BFEF8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EF5264-70B3-422A-B169-BAC1A8EA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61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3BD61-1D9B-431A-92FE-F379BB39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BB376D-3D94-4842-9D1F-376DE1F62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6152644-6ED5-42E0-868A-0777B97E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A666E-1116-4F46-B06E-AF611E0955E3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5B7D4C-3D39-4DDB-A86D-0FF7A60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D1DBF-86ED-4F48-84F1-05F1F068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119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9A0AD5-D401-4EAB-B98E-311F3A43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873D5C-5893-4239-9D69-EC2A16B63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EC08E-272E-4852-895C-C6874EE7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922A-54F2-46AE-B324-FE4CA0C28C55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AC31FD-10B2-40EF-A460-CC8D07AC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C1E928-9E95-4FEE-A6AB-38AF1971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43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ACBB14-D41D-4FDF-A942-6EEFBAC1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07853-B0D7-4252-A6FB-771801200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72CD69-49E8-41A6-A340-5FAEE4BB9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6627F7-CAFB-442F-8988-98B97E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A38A-F418-45E6-98C2-8E13E9D4D101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345E57C-BEBB-4C67-8E46-5D3A281B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9199AC-EF27-4A63-B8A5-D779649B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4939DF-2D0B-470C-A2F2-C03FE04E0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155172-B4DB-4AE9-80F4-68389416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D2E830-8EA4-438B-918C-BC6D2CD4A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6E55CBE-1E64-403F-A866-05EA2573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83A6A91-F10B-4E63-84A4-DB500A24F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DDC2D67-61B7-4E36-B66B-41ADFB75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50A78-424B-4D04-82FB-81D94AC24719}" type="datetime1">
              <a:rPr lang="tr-TR" smtClean="0"/>
              <a:t>4.12.2020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7CC781-AFFA-4FF9-973F-D10BDBC8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D4F99E1-BE52-4214-AF66-FEE6E92A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45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64F474-DCC4-4AC2-BADE-B23F7511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477E61-3081-4C0A-B532-667B4853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C589-D44D-47A4-A147-73BDDFA630D7}" type="datetime1">
              <a:rPr lang="tr-TR" smtClean="0"/>
              <a:t>4.12.2020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EE53407-2CDB-4436-91C1-D5173292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732FED-88CE-4DBF-B581-BF321C57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1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8D1207-10F3-400D-9EC6-9C2B6C98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AD4B5-A547-45F8-BFE2-2CB72BEA3B15}" type="datetime1">
              <a:rPr lang="tr-TR" smtClean="0"/>
              <a:t>4.12.2020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4E399B1-EEE2-43A0-8E05-46CF32D5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CB1988-2004-42CB-8D44-0FED1823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2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5F100E-F74D-489A-B7B5-19FDEC68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00763A-DBF9-4872-9062-BE6FF68DA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E0C0FF-5D8B-4865-81DD-DC7A43B5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05D95A-9F1B-414F-94EE-9821C605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0384-8316-4E60-A848-F1A21FBB4995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EFC1EB-DF48-4F1F-B01D-11808135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2CDE49-5F23-4DBE-A9AC-77F20306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91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F8E294-8C8F-41F8-A03D-6CFD3AE7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4DDF0C-2A69-47CC-A220-FA9479572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B579FA-9491-470B-BE35-47BA7709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2C1E8F-EDA8-405C-A079-B265C86F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11730-8D7B-454B-9CFC-9B33F5B8CA15}" type="datetime1">
              <a:rPr lang="tr-TR" smtClean="0"/>
              <a:t>4.12.2020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22A74-078C-4136-84EA-9F16A45F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C028B27-07FB-4235-A80E-9782ACB4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2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C406AB-EBE4-4678-B06F-3968DD07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2FF3D9-E130-4A3E-8079-840FA2A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1331E1C-8BF0-40B9-A491-3BC2CC96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54E6-87F6-44AD-9814-4FDC5BCF1D29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D456E4-471A-485A-9AEA-3970D4FB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A8C500-345B-41DA-8671-41CFDEA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43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62604B2-02D8-4844-97E1-5418EFB58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7A696D5-F384-4A71-BB6C-CC83A329A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B9C149-7DCC-4F26-A8B0-00B1BCF81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44D50-6E09-4726-9BA6-34D85A4B50EE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94A0A-AAC6-416B-9DF8-6B8324CE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2F8208-3B0B-4C9A-B7C4-27E4256F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06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7A6D52-E76C-4B6A-9653-1EA5EA5E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9D2253-3CF8-47BC-8134-F8EA863B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01C388-4E02-464C-B500-C61D6F746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15FD3-EB56-4C51-AF7F-7F48453D46ED}" type="datetime1">
              <a:rPr lang="tr-TR" smtClean="0"/>
              <a:t>4.12.2020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ADDF0-4682-4EE7-B32B-B940F68CF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68BEE-280F-4873-9849-475248DEE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8AF4-9A0A-4075-8358-DBE887BCDC1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3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A79B99-B6FC-4308-B90F-D5357482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2B62F8-7B0C-4C29-8001-D8495B54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404664"/>
            <a:ext cx="7543801" cy="54644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tr-TR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İSTATİSTİKSEL YÖNTEMLER VE UYGULAMALARI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YÜKSEK LİSANS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DOÇ. DR. ESEN ERSOY</a:t>
            </a:r>
          </a:p>
          <a:p>
            <a:pPr marL="82296" indent="0" algn="ctr">
              <a:buNone/>
            </a:pPr>
            <a:endParaRPr lang="tr-TR" sz="25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EYLÜL, 2020</a:t>
            </a:r>
          </a:p>
          <a:p>
            <a:pPr marL="82296" indent="0" algn="ctr">
              <a:buNone/>
            </a:pPr>
            <a:r>
              <a:rPr lang="tr-TR" sz="2500" b="1" dirty="0">
                <a:latin typeface="Calibri" panose="020F0502020204030204" pitchFamily="34" charset="0"/>
                <a:cs typeface="Times New Roman" panose="02020603050405020304" pitchFamily="18" charset="0"/>
              </a:rPr>
              <a:t>5.hafta</a:t>
            </a:r>
            <a:endParaRPr lang="tr-TR" sz="250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3E3F03-DDD7-40DC-8E66-1202B432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46C6CCC-E8EA-49F6-9532-2E3A9D4F6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033" y="426610"/>
            <a:ext cx="1803620" cy="13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0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623E7-280A-4371-B1B6-5E516A5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E6BBAA-9236-473A-A266-BD0E647A4E1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VERİLERİN DÜZENLENMESİ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VERİLERİN SIRALANMASI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BİLGİSAYARA GİRİLMESİ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FREKANS DAĞILIMLARI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GRAFİK GÖSTERİMLER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NORMAL DAĞILIM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06B748-1698-4490-BBBF-ABDAA7C8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98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tr-TR" sz="49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DAĞILIM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2A84E1E-0E1D-475B-BD07-7CC94453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0673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88642" y="1940131"/>
            <a:ext cx="7067734" cy="3366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Büyükuysal’a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(2014) göre çoğu istatistiksel testin uygulanabilmesi birtakım varsayımların yerine getirilmesine bağlıdır. 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Bu varsayımların en önemlisi ilgilenilen dağılımın normal dağılıma uygunluğudur. </a:t>
            </a:r>
          </a:p>
          <a:p>
            <a:pPr algn="just">
              <a:lnSpc>
                <a:spcPct val="150000"/>
              </a:lnSpc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Bu nedenle normal dağılım istatistikte en çok kullanılan ve üzerinde çalışılan dağılım olmuştur.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9B8E22A-2709-4F7D-8F80-71C957C87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1974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69325" y="2090080"/>
            <a:ext cx="7519099" cy="1704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Moivre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tarafından 1733’de bulunan bu dağılım 1800’lü yılların başlarında Fransız Pierre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LAPLACE ve Alman Carl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Friedrich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GAUSS tarafından geliştirilmiştir. Bu nedenle bu dağılıma literatürde normal dağılımın yanı sıra “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Laplace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-Gauss Dağılımı” ya da “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GaussDağılımı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da denmektedir.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1609C70-8AAF-496D-AD21-DBCA04ED0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526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763072" y="2087858"/>
            <a:ext cx="7265311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Erdoğan’a (2018) göre çok değişkenli istatistiksel analiz, iki veya daha fazla değişkeni aynı anda incelemeye yarayan istatistiksel yöntemleri tanımlamakta kullanılan genel bir terimdir.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58014ED-62EB-46B0-B1EE-E9A0B2FD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1559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40912" y="1628817"/>
            <a:ext cx="7631488" cy="2535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Bilinen pek çok çok değişkenli analiz tekniğinin geliştirilmesi 20. yüzyılın ilk yarısındadır. 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Çok değişkenli analizlerin ve çok değişkenli normal dağılımın ortaya çıkışı, korelasyon analizine dayanmaktadır. 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konuda ilk çalışan araştırmacılar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Galton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(1889),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Spearman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(1904),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Pearson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(1905) ve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Fisher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(1925)’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5F121635-D0C9-4064-9520-F6F64024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8647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01710" y="2095142"/>
            <a:ext cx="7226674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Akdeniz (2012) de normal dağılımın olasılık ve istatistikte önemli bir yere sahip olduğunu ifade eder. Normal dağılım, tüm olasılık dağılımlarının en yaygın kullanılanıdır (aktaran: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Büyükuysal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2014).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61FEF82C-CD78-4831-B1CD-3F640C03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2920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772733" y="2008055"/>
            <a:ext cx="7975731" cy="3782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Tan’a (2011) göre normal dağılımda, aritmetik ortalama,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medyan birbirine eşittir.</a:t>
            </a:r>
          </a:p>
          <a:p>
            <a:pPr>
              <a:lnSpc>
                <a:spcPct val="150000"/>
              </a:lnSpc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Dağılım ne sağa ne de sola çarpıktır. </a:t>
            </a:r>
          </a:p>
          <a:p>
            <a:pPr>
              <a:lnSpc>
                <a:spcPct val="150000"/>
              </a:lnSpc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Grubun yarısı başarılı, diğer yarısı ise başarısızdır. </a:t>
            </a:r>
          </a:p>
          <a:p>
            <a:pPr>
              <a:lnSpc>
                <a:spcPct val="150000"/>
              </a:lnSpc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Normal dağılım, sivri ya da basık olabilir. Çünkü sivri veya basık olma durumu, grubun başarı seviyesiyle alakalıdır (aktaran: Korkmaz, 2017)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FB456988-F2E7-4E50-BB6C-23FCD3A5B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5537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98868" y="1524942"/>
            <a:ext cx="8077588" cy="3366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Bahar (2006) basık olan grubun dağılımda heterojen, sivri olan grubun ise dağılımda homojen olduğunu açıklar. 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Sağa çarpık olan dağılım, grubun başarısız olduğunu gösterir. Sağa çarpık dağılımlarda aritmetik ortalama en büyük,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ise en küçük eğilim ölçüsü olarak gözlenir. 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Sola çarpık olan dağılım ise grubun başarılı olduğunu gösterir. Sola çarpık dağılımlarda aritmetik ortalama en küçük,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ise en büyük değer olarak gözlenir. Medyan, her iki dağılımda da ortada bulunur.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F44786A-7B1D-40B0-B5A4-0AEA3E1A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9866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888641" y="1339197"/>
            <a:ext cx="7067735" cy="129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Tan (2011) normal dağılım yardımıyla öğrencilerin grup içindeki konumuna puan vermek için, öğrencilerin başarı puanlarını Z standart puanına dönüştürmenin gerekliliğini açıklar. </a:t>
            </a:r>
            <a:endParaRPr lang="tr-TR" sz="135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090" y="3070440"/>
            <a:ext cx="3325823" cy="2548552"/>
          </a:xfrm>
          <a:prstGeom prst="rect">
            <a:avLst/>
          </a:prstGeom>
        </p:spPr>
      </p:pic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A04F3130-B3AB-443A-92E5-1B65B4E71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3398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692697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	</a:t>
            </a:r>
          </a:p>
          <a:p>
            <a:endParaRPr lang="tr-TR" sz="2000" dirty="0"/>
          </a:p>
          <a:p>
            <a:r>
              <a:rPr lang="tr-TR" sz="2000" dirty="0"/>
              <a:t>NORMALLİK DÖNÜŞÜMÜ</a:t>
            </a:r>
          </a:p>
          <a:p>
            <a:pPr algn="just"/>
            <a:r>
              <a:rPr lang="tr-TR" sz="2000" dirty="0"/>
              <a:t>İstatistik analizlerde veri dönüşümünün normalleştirme, durağanlaştırma ve </a:t>
            </a:r>
            <a:r>
              <a:rPr lang="tr-TR" sz="2000" dirty="0" err="1"/>
              <a:t>doğrusallaştırma</a:t>
            </a:r>
            <a:r>
              <a:rPr lang="tr-TR" sz="2000" dirty="0"/>
              <a:t> gibi üç temel amacı vardır. Bazı dönüşümlerde genellikle ilk iki amaç bazen de üçüncü amaç gerçekleştirilebilmektedir (Kalaycı, 2014)</a:t>
            </a:r>
          </a:p>
          <a:p>
            <a:r>
              <a:rPr lang="tr-TR" sz="2000" dirty="0"/>
              <a:t>En yaygın kullanılan dönüşümler şunlardır: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tr-TR" sz="2000" dirty="0"/>
              <a:t>Logaritmik Dönüşüm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tr-TR" sz="2000" dirty="0"/>
              <a:t>Karekök Dönüşümü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tr-TR" sz="2000" dirty="0"/>
              <a:t>Hiperbolik Dönüşüm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tr-TR" sz="2000" dirty="0"/>
              <a:t>Kare Dönüşümü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tr-TR" sz="2000" dirty="0" err="1"/>
              <a:t>Arcsin</a:t>
            </a:r>
            <a:r>
              <a:rPr lang="tr-TR" sz="2000" dirty="0"/>
              <a:t> Dönüşümü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tr-TR" sz="2000" dirty="0" err="1"/>
              <a:t>Logit</a:t>
            </a:r>
            <a:r>
              <a:rPr lang="tr-TR" sz="2000" dirty="0"/>
              <a:t> Dönüşüm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tr-TR" sz="2000" dirty="0" err="1"/>
              <a:t>Fisher</a:t>
            </a:r>
            <a:r>
              <a:rPr lang="tr-TR" sz="2000" dirty="0"/>
              <a:t> Z Dönüşümü</a:t>
            </a:r>
          </a:p>
        </p:txBody>
      </p:sp>
    </p:spTree>
    <p:extLst>
      <p:ext uri="{BB962C8B-B14F-4D97-AF65-F5344CB8AC3E}">
        <p14:creationId xmlns:p14="http://schemas.microsoft.com/office/powerpoint/2010/main" val="898105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KAYNAKÇA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tx1"/>
                </a:solidFill>
              </a:rPr>
              <a:t>Büyükuysal</a:t>
            </a:r>
            <a:r>
              <a:rPr lang="tr-TR" dirty="0">
                <a:solidFill>
                  <a:schemeClr val="tx1"/>
                </a:solidFill>
              </a:rPr>
              <a:t>, MÇ. (2014). </a:t>
            </a:r>
            <a:r>
              <a:rPr lang="tr-TR" i="1" dirty="0">
                <a:solidFill>
                  <a:schemeClr val="tx1"/>
                </a:solidFill>
              </a:rPr>
              <a:t>Farklı Örneklem Genişliklerinde Normal Dağılım Testlerinin Karşılaştırılması</a:t>
            </a:r>
            <a:r>
              <a:rPr lang="tr-TR" dirty="0">
                <a:solidFill>
                  <a:schemeClr val="tx1"/>
                </a:solidFill>
              </a:rPr>
              <a:t>. Yayımlanmış doktora tezi, Bülent Ecevit Üniversitesi Sağlık Bilimleri Enstitüsü.</a:t>
            </a:r>
          </a:p>
          <a:p>
            <a:r>
              <a:rPr lang="tr-TR" dirty="0">
                <a:solidFill>
                  <a:schemeClr val="tx1"/>
                </a:solidFill>
              </a:rPr>
              <a:t>Kalaycı, Ş. (2014). SPSS Uygulamalı Çok Değişkenli İstatistik Teknikleri. Ankara: Asil yayıncılık.</a:t>
            </a:r>
          </a:p>
          <a:p>
            <a:r>
              <a:rPr lang="tr-TR" dirty="0">
                <a:solidFill>
                  <a:schemeClr val="tx1"/>
                </a:solidFill>
              </a:rPr>
              <a:t>Korucu, Ö. (2010). </a:t>
            </a:r>
            <a:r>
              <a:rPr lang="tr-TR" i="1" dirty="0">
                <a:solidFill>
                  <a:schemeClr val="tx1"/>
                </a:solidFill>
              </a:rPr>
              <a:t>Genelleştirilmiş Lineer Modellerde Model Seçimi Üzerine Alternatif Bir Yaklaşım.</a:t>
            </a:r>
            <a:r>
              <a:rPr lang="tr-TR" dirty="0">
                <a:solidFill>
                  <a:schemeClr val="tx1"/>
                </a:solidFill>
              </a:rPr>
              <a:t> Yayınlanmış yüksek lisans tezi, İstanbul Üniversitesi Fen Bilimleri Enstitüsü.</a:t>
            </a:r>
          </a:p>
          <a:p>
            <a:r>
              <a:rPr lang="tr-TR" dirty="0">
                <a:solidFill>
                  <a:schemeClr val="tx1"/>
                </a:solidFill>
              </a:rPr>
              <a:t>Yılmaz, A. (2013). </a:t>
            </a:r>
            <a:r>
              <a:rPr lang="tr-TR" i="1" dirty="0">
                <a:solidFill>
                  <a:schemeClr val="tx1"/>
                </a:solidFill>
              </a:rPr>
              <a:t>Genelleştirilmiş Hiperbolik Dağılımlara Dayalı </a:t>
            </a:r>
            <a:r>
              <a:rPr lang="tr-TR" i="1" dirty="0" err="1">
                <a:solidFill>
                  <a:schemeClr val="tx1"/>
                </a:solidFill>
              </a:rPr>
              <a:t>Dikriminant</a:t>
            </a:r>
            <a:r>
              <a:rPr lang="tr-TR" i="1" dirty="0">
                <a:solidFill>
                  <a:schemeClr val="tx1"/>
                </a:solidFill>
              </a:rPr>
              <a:t> Analizi. </a:t>
            </a:r>
            <a:r>
              <a:rPr lang="tr-TR" dirty="0">
                <a:solidFill>
                  <a:schemeClr val="tx1"/>
                </a:solidFill>
              </a:rPr>
              <a:t>Yayınlanmış doktora tezi, Ankara Üniversitesi Fen Bilimleri Enstitüsü.</a:t>
            </a:r>
          </a:p>
        </p:txBody>
      </p:sp>
    </p:spTree>
    <p:extLst>
      <p:ext uri="{BB962C8B-B14F-4D97-AF65-F5344CB8AC3E}">
        <p14:creationId xmlns:p14="http://schemas.microsoft.com/office/powerpoint/2010/main" val="2637680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KAYNAKÇA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1" y="2072008"/>
            <a:ext cx="6447501" cy="362447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tr-TR" sz="17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Korkmaz, H. (2017). </a:t>
            </a:r>
            <a:r>
              <a:rPr lang="tr-TR" sz="172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Öğrenci Başarısının Belirlenmesinde Normal Dağılım Eğrisine Göre Bağıl Değerlendirme. </a:t>
            </a:r>
            <a:r>
              <a:rPr lang="tr-TR" sz="17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Yayımlanmış yüksek lisans tezi, Atatürk Üniversitesi Fen Bilimleri Enstitüsü.</a:t>
            </a:r>
          </a:p>
          <a:p>
            <a:pPr>
              <a:lnSpc>
                <a:spcPct val="150000"/>
              </a:lnSpc>
            </a:pPr>
            <a:r>
              <a:rPr lang="tr-TR" sz="172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Büyükuysal</a:t>
            </a:r>
            <a:r>
              <a:rPr lang="tr-TR" sz="17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MÇ. (2014). </a:t>
            </a:r>
            <a:r>
              <a:rPr lang="tr-TR" sz="172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Örneklem Genişliklerinde Normal Dağılım Testlerinin Karşılaştırılması</a:t>
            </a:r>
            <a:r>
              <a:rPr lang="tr-TR" sz="17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Yayımlanmış doktora tezi, Bülent Ecevit Üniversitesi Sağlık Bilimleri Enstitüsü.</a:t>
            </a:r>
          </a:p>
          <a:p>
            <a:pPr>
              <a:lnSpc>
                <a:spcPct val="150000"/>
              </a:lnSpc>
            </a:pPr>
            <a:r>
              <a:rPr lang="tr-TR" sz="17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Karadayı, N. (2010). </a:t>
            </a:r>
            <a:r>
              <a:rPr lang="tr-TR" sz="172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 Ortalaması ve </a:t>
            </a:r>
            <a:r>
              <a:rPr lang="tr-TR" sz="1725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Varyansı</a:t>
            </a:r>
            <a:r>
              <a:rPr lang="tr-TR" sz="172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İçin Sıra İstatistiklerine Dayanan Homojenlik Testleri. </a:t>
            </a:r>
            <a:r>
              <a:rPr lang="tr-TR" sz="17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Yayımlanmış doktora tezi, Selçuk Üniversitesi Fen Bilimleri Enstitüsü.</a:t>
            </a:r>
          </a:p>
          <a:p>
            <a:pPr>
              <a:lnSpc>
                <a:spcPct val="150000"/>
              </a:lnSpc>
            </a:pPr>
            <a:r>
              <a:rPr lang="tr-TR" sz="17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Erdoğan, S. (2018). </a:t>
            </a:r>
            <a:r>
              <a:rPr lang="tr-TR" sz="1725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Heterojenlik</a:t>
            </a:r>
            <a:r>
              <a:rPr lang="tr-TR" sz="172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Altında İki Grup Ortalama Vektörlerinin Karşılaştırılması İçin Önerilen Yeni Bir Hesaplamalı Yaklaşım Testi. </a:t>
            </a:r>
            <a:r>
              <a:rPr lang="tr-TR" sz="17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Yayımlanmış yüksek lisans tezi,  Gazi Üniversitesi Fen Bilimleri Enstitüsü.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28B6333-3A74-45A2-85F0-8D02CE03E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8661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51520"/>
          </a:xfrm>
        </p:spPr>
        <p:txBody>
          <a:bodyPr/>
          <a:lstStyle/>
          <a:p>
            <a:br>
              <a:rPr lang="tr-TR" b="1" dirty="0">
                <a:latin typeface="Times New Roman" pitchFamily="18" charset="0"/>
                <a:cs typeface="Times New Roman" pitchFamily="18" charset="0"/>
              </a:rPr>
            </a:br>
            <a:r>
              <a:rPr lang="tr-TR" b="1" dirty="0">
                <a:latin typeface="Times New Roman" pitchFamily="18" charset="0"/>
                <a:cs typeface="Times New Roman" pitchFamily="18" charset="0"/>
              </a:rPr>
              <a:t>KAYNAKÇA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tr-TR" sz="18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1C8B6995-071C-4EEC-BAC4-9E1F5D5AB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087910"/>
              </p:ext>
            </p:extLst>
          </p:nvPr>
        </p:nvGraphicFramePr>
        <p:xfrm>
          <a:off x="539552" y="1168152"/>
          <a:ext cx="7992888" cy="48531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2888">
                  <a:extLst>
                    <a:ext uri="{9D8B030D-6E8A-4147-A177-3AD203B41FA5}">
                      <a16:colId xmlns:a16="http://schemas.microsoft.com/office/drawing/2014/main" val="1379311933"/>
                    </a:ext>
                  </a:extLst>
                </a:gridCol>
              </a:tblGrid>
              <a:tr h="4853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500" dirty="0">
                          <a:effectLst/>
                        </a:rPr>
                        <a:t>Büyüköztürk, Ş. (2007). Deneysel Desenler. </a:t>
                      </a:r>
                      <a:r>
                        <a:rPr lang="tr-TR" sz="1500" dirty="0" err="1">
                          <a:effectLst/>
                        </a:rPr>
                        <a:t>Öntest</a:t>
                      </a:r>
                      <a:r>
                        <a:rPr lang="tr-TR" sz="1500" dirty="0">
                          <a:effectLst/>
                        </a:rPr>
                        <a:t>- </a:t>
                      </a:r>
                      <a:r>
                        <a:rPr lang="tr-TR" sz="1500" dirty="0" err="1">
                          <a:effectLst/>
                        </a:rPr>
                        <a:t>Sontest</a:t>
                      </a:r>
                      <a:r>
                        <a:rPr lang="tr-TR" sz="1500" dirty="0">
                          <a:effectLst/>
                        </a:rPr>
                        <a:t> Kontrol Grubu Desen ve Veri Analizi. </a:t>
                      </a:r>
                      <a:r>
                        <a:rPr lang="tr-TR" sz="1500" dirty="0" err="1">
                          <a:effectLst/>
                        </a:rPr>
                        <a:t>Pegema</a:t>
                      </a:r>
                      <a:r>
                        <a:rPr lang="tr-TR" sz="1500" dirty="0">
                          <a:effectLst/>
                        </a:rPr>
                        <a:t> Yayıncılık. 2. Baskı. Ankara.  </a:t>
                      </a:r>
                    </a:p>
                    <a:p>
                      <a:pPr marL="450215" indent="-45021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500" dirty="0">
                          <a:effectLst/>
                        </a:rPr>
                        <a:t>Büyüköztürk, Ş. (2004). Veri Analizi El Kitabı. 4. Basım. Ankara: </a:t>
                      </a:r>
                      <a:r>
                        <a:rPr lang="tr-TR" sz="1500" dirty="0" err="1">
                          <a:effectLst/>
                        </a:rPr>
                        <a:t>PegemA</a:t>
                      </a:r>
                      <a:r>
                        <a:rPr lang="tr-TR" sz="1500" dirty="0">
                          <a:effectLst/>
                        </a:rPr>
                        <a:t> Yayıncılık. </a:t>
                      </a:r>
                    </a:p>
                    <a:p>
                      <a:pPr marL="450215" indent="-45021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500" dirty="0">
                          <a:effectLst/>
                        </a:rPr>
                        <a:t>Büyüköztürk, Ş. (2002). Sosyal Bilimler İçin Veri Analizi El Kitabı. 2. Baskı. Ankara: </a:t>
                      </a:r>
                      <a:r>
                        <a:rPr lang="tr-TR" sz="1500" dirty="0" err="1">
                          <a:effectLst/>
                        </a:rPr>
                        <a:t>PegemA</a:t>
                      </a:r>
                      <a:r>
                        <a:rPr lang="tr-TR" sz="1500" dirty="0">
                          <a:effectLst/>
                        </a:rPr>
                        <a:t> Yayıncılık. </a:t>
                      </a:r>
                    </a:p>
                    <a:p>
                      <a:pPr marL="450215" indent="-450215" algn="just">
                        <a:lnSpc>
                          <a:spcPct val="115000"/>
                        </a:lnSpc>
                      </a:pPr>
                      <a:r>
                        <a:rPr lang="tr-TR" sz="1500" dirty="0">
                          <a:effectLst/>
                        </a:rPr>
                        <a:t>Nakip, M. (2006). Pazarlama Araştırmaları. Teknikler ve (SPSS Destekli) Uygulamalar. 2. Basım. Ankara: Seçkin Yayıncılık.</a:t>
                      </a:r>
                    </a:p>
                    <a:p>
                      <a:pPr marL="450215" indent="-450215" algn="just">
                        <a:lnSpc>
                          <a:spcPct val="115000"/>
                        </a:lnSpc>
                      </a:pPr>
                      <a:r>
                        <a:rPr lang="tr-TR" sz="1500" dirty="0">
                          <a:effectLst/>
                        </a:rPr>
                        <a:t>Özdamar, K. (2002). Paket Programlar İle İstatistiksel Veri Analizi-2. (Çok Değişkenli Analizler). SPSS-MINITAB. 4. Baskı. Eskişehir: Kaan Kitabevi. 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tr-TR" sz="1500" dirty="0">
                          <a:effectLst/>
                        </a:rPr>
                        <a:t>Özdamar, K. (2004). Paket Programlar İle İstatistiksel Veri Analizi-1. MINITAB-NCSS-SPSS. Genişletilmiş 5. Baskı. Eskişehir: Kaan Kitabevi. 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tr-TR" sz="1500" dirty="0">
                          <a:effectLst/>
                        </a:rPr>
                        <a:t>Şenol, Ş. (2008). Çıkarsamalı İstatistik. Nobel Yayın Dağıtım. Ankara. 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</a:pPr>
                      <a:r>
                        <a:rPr lang="tr-TR" sz="1500" dirty="0" err="1">
                          <a:effectLst/>
                        </a:rPr>
                        <a:t>Tatlidil</a:t>
                      </a:r>
                      <a:r>
                        <a:rPr lang="tr-TR" sz="1500" dirty="0">
                          <a:effectLst/>
                        </a:rPr>
                        <a:t>, H. (1992). Uygulamalı Çok </a:t>
                      </a:r>
                      <a:r>
                        <a:rPr lang="tr-TR" sz="1500" dirty="0" err="1">
                          <a:effectLst/>
                        </a:rPr>
                        <a:t>Degiskenli</a:t>
                      </a:r>
                      <a:r>
                        <a:rPr lang="tr-TR" sz="1500" dirty="0">
                          <a:effectLst/>
                        </a:rPr>
                        <a:t> İstatistiksel Analiz. Ankara.</a:t>
                      </a:r>
                    </a:p>
                    <a:p>
                      <a:pPr marL="270510" indent="-27051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500" dirty="0">
                          <a:effectLst/>
                        </a:rPr>
                        <a:t>Tavşancıl, E. (2006). Tutumların Ölçülmesi ve SPSS ile Veri Analizi. 3. Baskı. Ankara: Nobel Yayın Dağıtım. </a:t>
                      </a:r>
                      <a:endParaRPr lang="tr-T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85012410"/>
                  </a:ext>
                </a:extLst>
              </a:tr>
            </a:tbl>
          </a:graphicData>
        </a:graphic>
      </p:graphicFrame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B427557-1095-4B11-B50B-738F3C185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8AF4-9A0A-4075-8358-DBE887BCDC1E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7878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908</Words>
  <Application>Microsoft Office PowerPoint</Application>
  <PresentationFormat>Ekran Gösterisi (4:3)</PresentationFormat>
  <Paragraphs>86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Teması</vt:lpstr>
      <vt:lpstr>PowerPoint Sunusu</vt:lpstr>
      <vt:lpstr>PowerPoint Sunusu</vt:lpstr>
      <vt:lpstr>NORMAL DAĞILIM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KAYNAKÇA</vt:lpstr>
      <vt:lpstr>KAYNAKÇA</vt:lpstr>
      <vt:lpstr> 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İSTATİSTİK NEDİR?</dc:title>
  <dc:creator>Semanur</dc:creator>
  <cp:lastModifiedBy>CASPER</cp:lastModifiedBy>
  <cp:revision>83</cp:revision>
  <dcterms:created xsi:type="dcterms:W3CDTF">2018-10-07T17:20:59Z</dcterms:created>
  <dcterms:modified xsi:type="dcterms:W3CDTF">2020-12-04T09:59:23Z</dcterms:modified>
</cp:coreProperties>
</file>